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17"/>
  </p:notesMasterIdLst>
  <p:handoutMasterIdLst>
    <p:handoutMasterId r:id="rId18"/>
  </p:handoutMasterIdLst>
  <p:sldIdLst>
    <p:sldId id="256" r:id="rId3"/>
    <p:sldId id="261" r:id="rId4"/>
    <p:sldId id="260" r:id="rId5"/>
    <p:sldId id="265" r:id="rId6"/>
    <p:sldId id="266" r:id="rId7"/>
    <p:sldId id="267" r:id="rId8"/>
    <p:sldId id="268" r:id="rId9"/>
    <p:sldId id="269" r:id="rId10"/>
    <p:sldId id="271" r:id="rId11"/>
    <p:sldId id="270" r:id="rId12"/>
    <p:sldId id="273" r:id="rId13"/>
    <p:sldId id="259" r:id="rId14"/>
    <p:sldId id="276" r:id="rId15"/>
    <p:sldId id="264" r:id="rId16"/>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4" d="100"/>
          <a:sy n="84" d="100"/>
        </p:scale>
        <p:origin x="-147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57BBA85A-4B78-468E-9275-549E83B04A79}" type="datetimeFigureOut">
              <a:rPr lang="en-GB" smtClean="0"/>
              <a:t>02/02/2021</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AB48E1C5-3DAC-43E5-9C22-A04094C39A93}" type="slidenum">
              <a:rPr lang="en-GB" smtClean="0"/>
              <a:t>‹#›</a:t>
            </a:fld>
            <a:endParaRPr lang="en-GB"/>
          </a:p>
        </p:txBody>
      </p:sp>
    </p:spTree>
    <p:extLst>
      <p:ext uri="{BB962C8B-B14F-4D97-AF65-F5344CB8AC3E}">
        <p14:creationId xmlns:p14="http://schemas.microsoft.com/office/powerpoint/2010/main" val="1959471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CB78AB4-5C8F-49B7-BD12-E61FB98BBC61}" type="datetimeFigureOut">
              <a:rPr lang="en-GB" smtClean="0"/>
              <a:t>02/02/2021</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6251AEA-B130-4132-87DA-C27A92CFA37B}" type="slidenum">
              <a:rPr lang="en-GB" smtClean="0"/>
              <a:t>‹#›</a:t>
            </a:fld>
            <a:endParaRPr lang="en-GB" dirty="0"/>
          </a:p>
        </p:txBody>
      </p:sp>
    </p:spTree>
    <p:extLst>
      <p:ext uri="{BB962C8B-B14F-4D97-AF65-F5344CB8AC3E}">
        <p14:creationId xmlns:p14="http://schemas.microsoft.com/office/powerpoint/2010/main" val="24212485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BC9127-8A0E-4077-8E8F-AA80E621C14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30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BC46A96-A499-4998-9637-4DA7B13AD185}"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64B86-A661-4660-BDC6-1C22930E018F}"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9656F-A07B-46B0-A7E0-BF844AB3B92A}"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a:defRPr/>
            </a:pPr>
            <a:fld id="{C137D331-A003-4EF7-BB26-3BBFEE5E5DB9}"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164802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fld id="{1895AC93-9B32-4C5A-8517-F02978D08871}"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CD964E0-F473-43DD-AE3D-5866772E848B}" type="slidenum">
              <a:rPr lang="en-US" smtClean="0"/>
              <a:pPr>
                <a:defRPr/>
              </a:pPr>
              <a:t>‹#›</a:t>
            </a:fld>
            <a:endParaRPr lang="en-US" dirty="0"/>
          </a:p>
        </p:txBody>
      </p:sp>
    </p:spTree>
    <p:extLst>
      <p:ext uri="{BB962C8B-B14F-4D97-AF65-F5344CB8AC3E}">
        <p14:creationId xmlns:p14="http://schemas.microsoft.com/office/powerpoint/2010/main" val="227851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B90438F8-59ED-4A95-BE2B-4C32C54EC5D8}"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58976E-7ED0-4269-B5AA-1436EC81E48B}" type="slidenum">
              <a:rPr lang="en-US" smtClean="0"/>
              <a:pPr>
                <a:defRPr/>
              </a:pPr>
              <a:t>‹#›</a:t>
            </a:fld>
            <a:endParaRPr lang="en-US" dirty="0"/>
          </a:p>
        </p:txBody>
      </p:sp>
    </p:spTree>
    <p:extLst>
      <p:ext uri="{BB962C8B-B14F-4D97-AF65-F5344CB8AC3E}">
        <p14:creationId xmlns:p14="http://schemas.microsoft.com/office/powerpoint/2010/main" val="1672041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a:defRPr/>
            </a:pPr>
            <a:fld id="{674C4476-D1E2-4C50-8763-94F8C8C3CD17}"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5AF464-F6A6-4E3C-9E55-5BF22BA97F05}" type="slidenum">
              <a:rPr lang="en-US" smtClean="0"/>
              <a:pPr>
                <a:defRPr/>
              </a:pPr>
              <a:t>‹#›</a:t>
            </a:fld>
            <a:endParaRPr lang="en-US" dirty="0"/>
          </a:p>
        </p:txBody>
      </p:sp>
    </p:spTree>
    <p:extLst>
      <p:ext uri="{BB962C8B-B14F-4D97-AF65-F5344CB8AC3E}">
        <p14:creationId xmlns:p14="http://schemas.microsoft.com/office/powerpoint/2010/main" val="235365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a:defRPr/>
            </a:pPr>
            <a:fld id="{29036CEA-EC7A-49C1-A95C-8E4630E251CD}" type="datetime1">
              <a:rPr lang="en-US" smtClean="0"/>
              <a:t>2/2/2021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4F22B9E-9B8C-490A-831B-55C232E14821}" type="slidenum">
              <a:rPr lang="en-US" smtClean="0"/>
              <a:pPr>
                <a:defRPr/>
              </a:pPr>
              <a:t>‹#›</a:t>
            </a:fld>
            <a:endParaRPr lang="en-US" dirty="0"/>
          </a:p>
        </p:txBody>
      </p:sp>
    </p:spTree>
    <p:extLst>
      <p:ext uri="{BB962C8B-B14F-4D97-AF65-F5344CB8AC3E}">
        <p14:creationId xmlns:p14="http://schemas.microsoft.com/office/powerpoint/2010/main" val="3698517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a:defRPr/>
            </a:pPr>
            <a:fld id="{5EFE9B9A-61C8-43D1-BE4C-55DFF53B3B4B}" type="datetime1">
              <a:rPr lang="en-US" smtClean="0"/>
              <a:t>2/2/2021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3E3934C-331A-4109-B3F6-1E87CCAABAFC}" type="slidenum">
              <a:rPr lang="en-US" smtClean="0"/>
              <a:pPr>
                <a:defRPr/>
              </a:pPr>
              <a:t>‹#›</a:t>
            </a:fld>
            <a:endParaRPr lang="en-US" dirty="0"/>
          </a:p>
        </p:txBody>
      </p:sp>
    </p:spTree>
    <p:extLst>
      <p:ext uri="{BB962C8B-B14F-4D97-AF65-F5344CB8AC3E}">
        <p14:creationId xmlns:p14="http://schemas.microsoft.com/office/powerpoint/2010/main" val="195784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18EC31A-5014-420B-93CA-72D40818A42C}" type="datetime1">
              <a:rPr lang="en-US" smtClean="0"/>
              <a:t>2/2/2021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09A85E7-A910-4442-BD07-DC4B28437555}" type="slidenum">
              <a:rPr lang="en-US" smtClean="0"/>
              <a:pPr>
                <a:defRPr/>
              </a:pPr>
              <a:t>‹#›</a:t>
            </a:fld>
            <a:endParaRPr lang="en-US" dirty="0"/>
          </a:p>
        </p:txBody>
      </p:sp>
    </p:spTree>
    <p:extLst>
      <p:ext uri="{BB962C8B-B14F-4D97-AF65-F5344CB8AC3E}">
        <p14:creationId xmlns:p14="http://schemas.microsoft.com/office/powerpoint/2010/main" val="386523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77711BA5-2165-4A8C-8CF8-89274747CB98}"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extLst>
      <p:ext uri="{BB962C8B-B14F-4D97-AF65-F5344CB8AC3E}">
        <p14:creationId xmlns:p14="http://schemas.microsoft.com/office/powerpoint/2010/main" val="41480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D86C42-6A4D-45DA-BD21-A4F77CDDD377}"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E15437E2-DFD3-4DDA-AE4F-B09D1142950D}" type="datetime1">
              <a:rPr lang="en-US" smtClean="0"/>
              <a:t>2/2/2021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A19B44C-2D87-4488-865D-07AAB173B08F}" type="slidenum">
              <a:rPr lang="en-US" smtClean="0"/>
              <a:pPr>
                <a:defRPr/>
              </a:pPr>
              <a:t>‹#›</a:t>
            </a:fld>
            <a:endParaRPr lang="en-US" dirty="0"/>
          </a:p>
        </p:txBody>
      </p:sp>
    </p:spTree>
    <p:extLst>
      <p:ext uri="{BB962C8B-B14F-4D97-AF65-F5344CB8AC3E}">
        <p14:creationId xmlns:p14="http://schemas.microsoft.com/office/powerpoint/2010/main" val="75799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fld id="{0EB45262-CF18-4E80-834F-F4556F9205EC}"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596A63-1D75-43E9-A78F-82B5494FAA48}" type="slidenum">
              <a:rPr lang="en-US" smtClean="0"/>
              <a:pPr>
                <a:defRPr/>
              </a:pPr>
              <a:t>‹#›</a:t>
            </a:fld>
            <a:endParaRPr lang="en-US" dirty="0"/>
          </a:p>
        </p:txBody>
      </p:sp>
    </p:spTree>
    <p:extLst>
      <p:ext uri="{BB962C8B-B14F-4D97-AF65-F5344CB8AC3E}">
        <p14:creationId xmlns:p14="http://schemas.microsoft.com/office/powerpoint/2010/main" val="1904124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fld id="{6B71C33F-C96B-43F0-BA15-2473DDA5B323}" type="datetime1">
              <a:rPr lang="en-US" smtClean="0"/>
              <a:t>2/2/2021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074BAD-E17B-400B-83D8-FEF4D01D3A7A}" type="slidenum">
              <a:rPr lang="en-US" smtClean="0"/>
              <a:pPr>
                <a:defRPr/>
              </a:pPr>
              <a:t>‹#›</a:t>
            </a:fld>
            <a:endParaRPr lang="en-US" dirty="0"/>
          </a:p>
        </p:txBody>
      </p:sp>
    </p:spTree>
    <p:extLst>
      <p:ext uri="{BB962C8B-B14F-4D97-AF65-F5344CB8AC3E}">
        <p14:creationId xmlns:p14="http://schemas.microsoft.com/office/powerpoint/2010/main" val="293026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1FFCB4-B838-4B3D-8AF3-62B44E7A465C}"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4F5E2F-56EE-4359-8981-CCD4CF1F1F68}"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BF279-BDAA-443C-A3D3-3718D845273D}" type="datetime1">
              <a:rPr lang="en-US" smtClean="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B003FE-8BAC-496C-9BBE-1B11B4E4E236}" type="datetime1">
              <a:rPr lang="en-US" smtClean="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2BC9B-8BD1-418C-A9C3-5A6B30FA92DE}" type="datetime1">
              <a:rPr lang="en-US" smtClean="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499D9D-0677-4F19-A385-C64197BF948E}"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9AB14D-F4D4-4BC6-A77A-C03E14B23E2F}"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DEC930-B287-4BF0-A8FF-5737038AA535}" type="datetime1">
              <a:rPr lang="en-US" smtClean="0"/>
              <a:t>2/2/2021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821241F-4FD1-4274-9D9F-69DF9FD8700E}" type="datetime1">
              <a:rPr lang="en-US" smtClean="0"/>
              <a:t>2/2/2021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564926-2507-4734-BC48-8F5643C1E706}" type="slidenum">
              <a:rPr lang="en-US" smtClean="0"/>
              <a:pPr>
                <a:defRPr/>
              </a:pPr>
              <a:t>‹#›</a:t>
            </a:fld>
            <a:endParaRPr lang="en-US" dirty="0"/>
          </a:p>
        </p:txBody>
      </p:sp>
    </p:spTree>
    <p:extLst>
      <p:ext uri="{BB962C8B-B14F-4D97-AF65-F5344CB8AC3E}">
        <p14:creationId xmlns:p14="http://schemas.microsoft.com/office/powerpoint/2010/main" val="3841329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eryl.knupfer@stockport.gov.uk"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Stockport Autism Team</a:t>
            </a:r>
          </a:p>
        </p:txBody>
      </p:sp>
      <p:sp>
        <p:nvSpPr>
          <p:cNvPr id="3" name="Subtitle 2"/>
          <p:cNvSpPr>
            <a:spLocks noGrp="1"/>
          </p:cNvSpPr>
          <p:nvPr>
            <p:ph type="subTitle" idx="1"/>
          </p:nvPr>
        </p:nvSpPr>
        <p:spPr/>
        <p:txBody>
          <a:bodyPr/>
          <a:lstStyle/>
          <a:p>
            <a:r>
              <a:rPr lang="en-GB" dirty="0"/>
              <a:t>Cheryl Knupfer</a:t>
            </a:r>
          </a:p>
          <a:p>
            <a:r>
              <a:rPr lang="en-GB" dirty="0"/>
              <a:t>Autism Team Manager</a:t>
            </a:r>
          </a:p>
        </p:txBody>
      </p:sp>
      <p:pic>
        <p:nvPicPr>
          <p:cNvPr id="4" name="Picture 6" descr="SMBC_COL_LOGO_2"/>
          <p:cNvPicPr>
            <a:picLocks noChangeAspect="1" noChangeArrowheads="1"/>
          </p:cNvPicPr>
          <p:nvPr/>
        </p:nvPicPr>
        <p:blipFill>
          <a:blip r:embed="rId2" cstate="print"/>
          <a:srcRect/>
          <a:stretch>
            <a:fillRect/>
          </a:stretch>
        </p:blipFill>
        <p:spPr bwMode="auto">
          <a:xfrm>
            <a:off x="251520" y="6120209"/>
            <a:ext cx="1970087" cy="398463"/>
          </a:xfrm>
          <a:prstGeom prst="rect">
            <a:avLst/>
          </a:prstGeom>
          <a:noFill/>
          <a:ln w="9525">
            <a:noFill/>
            <a:miter lim="800000"/>
            <a:headEnd/>
            <a:tailEnd/>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451444" y="4715898"/>
            <a:ext cx="1578969" cy="975759"/>
          </a:xfrm>
          <a:prstGeom prst="rect">
            <a:avLst/>
          </a:prstGeom>
        </p:spPr>
      </p:pic>
    </p:spTree>
    <p:extLst>
      <p:ext uri="{BB962C8B-B14F-4D97-AF65-F5344CB8AC3E}">
        <p14:creationId xmlns:p14="http://schemas.microsoft.com/office/powerpoint/2010/main" val="375884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support from primary school to secondary school</a:t>
            </a:r>
          </a:p>
        </p:txBody>
      </p:sp>
      <p:pic>
        <p:nvPicPr>
          <p:cNvPr id="4" name="Content Placeholder 3"/>
          <p:cNvPicPr>
            <a:picLocks noGrp="1" noChangeAspect="1"/>
          </p:cNvPicPr>
          <p:nvPr>
            <p:ph idx="1"/>
          </p:nvPr>
        </p:nvPicPr>
        <p:blipFill>
          <a:blip r:embed="rId2"/>
          <a:stretch>
            <a:fillRect/>
          </a:stretch>
        </p:blipFill>
        <p:spPr>
          <a:xfrm>
            <a:off x="5810806" y="1814374"/>
            <a:ext cx="5486876" cy="3200677"/>
          </a:xfrm>
          <a:prstGeom prst="rect">
            <a:avLst/>
          </a:prstGeom>
        </p:spPr>
      </p:pic>
      <p:sp>
        <p:nvSpPr>
          <p:cNvPr id="5" name="Text Placeholder 4"/>
          <p:cNvSpPr>
            <a:spLocks noGrp="1"/>
          </p:cNvSpPr>
          <p:nvPr>
            <p:ph type="body" sz="half" idx="2"/>
          </p:nvPr>
        </p:nvSpPr>
        <p:spPr/>
        <p:txBody>
          <a:bodyPr/>
          <a:lstStyle/>
          <a:p>
            <a:pPr marL="285750" indent="-285750">
              <a:buFont typeface="Arial" panose="020B0604020202020204" pitchFamily="34" charset="0"/>
              <a:buChar char="•"/>
            </a:pPr>
            <a:r>
              <a:rPr lang="en-GB" dirty="0"/>
              <a:t>One page profile</a:t>
            </a:r>
          </a:p>
          <a:p>
            <a:pPr marL="285750" indent="-285750">
              <a:buFont typeface="Arial" panose="020B0604020202020204" pitchFamily="34" charset="0"/>
              <a:buChar char="•"/>
            </a:pPr>
            <a:r>
              <a:rPr lang="en-GB" dirty="0"/>
              <a:t>Pack about secondary school for young person</a:t>
            </a:r>
          </a:p>
          <a:p>
            <a:pPr marL="285750" indent="-285750">
              <a:buFont typeface="Arial" panose="020B0604020202020204" pitchFamily="34" charset="0"/>
              <a:buChar char="•"/>
            </a:pPr>
            <a:r>
              <a:rPr lang="en-GB" dirty="0"/>
              <a:t>Parental questionnaire</a:t>
            </a:r>
          </a:p>
          <a:p>
            <a:pPr marL="285750" indent="-285750">
              <a:buFont typeface="Arial" panose="020B0604020202020204" pitchFamily="34" charset="0"/>
              <a:buChar char="•"/>
            </a:pPr>
            <a:r>
              <a:rPr lang="en-GB" dirty="0"/>
              <a:t>Attend year 5/6 reviews</a:t>
            </a:r>
          </a:p>
          <a:p>
            <a:pPr marL="285750" indent="-285750">
              <a:buFont typeface="Arial" panose="020B0604020202020204" pitchFamily="34" charset="0"/>
              <a:buChar char="•"/>
            </a:pPr>
            <a:r>
              <a:rPr lang="en-GB" dirty="0"/>
              <a:t>Additional visits</a:t>
            </a:r>
          </a:p>
          <a:p>
            <a:pPr marL="285750" indent="-285750">
              <a:buFont typeface="Arial" panose="020B0604020202020204" pitchFamily="34" charset="0"/>
              <a:buChar char="•"/>
            </a:pPr>
            <a:r>
              <a:rPr lang="en-GB" dirty="0"/>
              <a:t>Link worker meets with SENCo</a:t>
            </a:r>
          </a:p>
          <a:p>
            <a:pPr marL="285750" indent="-285750">
              <a:buFont typeface="Arial" panose="020B0604020202020204" pitchFamily="34" charset="0"/>
              <a:buChar char="•"/>
            </a:pPr>
            <a:r>
              <a:rPr lang="en-GB" dirty="0"/>
              <a:t>Run groups in the summer term at the secondary school to meet other students, to work through worries and prepare them</a:t>
            </a:r>
          </a:p>
          <a:p>
            <a:endParaRPr lang="en-GB" dirty="0"/>
          </a:p>
          <a:p>
            <a:endParaRPr lang="en-GB" dirty="0"/>
          </a:p>
        </p:txBody>
      </p:sp>
    </p:spTree>
    <p:extLst>
      <p:ext uri="{BB962C8B-B14F-4D97-AF65-F5344CB8AC3E}">
        <p14:creationId xmlns:p14="http://schemas.microsoft.com/office/powerpoint/2010/main" val="300597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Autism Re-Integration Workers</a:t>
            </a:r>
          </a:p>
        </p:txBody>
      </p:sp>
      <p:pic>
        <p:nvPicPr>
          <p:cNvPr id="5" name="Content Placeholder 4"/>
          <p:cNvPicPr>
            <a:picLocks noGrp="1" noChangeAspect="1"/>
          </p:cNvPicPr>
          <p:nvPr>
            <p:ph idx="1"/>
          </p:nvPr>
        </p:nvPicPr>
        <p:blipFill>
          <a:blip r:embed="rId2"/>
          <a:stretch>
            <a:fillRect/>
          </a:stretch>
        </p:blipFill>
        <p:spPr>
          <a:xfrm>
            <a:off x="5657801" y="1399430"/>
            <a:ext cx="6098437" cy="3665551"/>
          </a:xfrm>
          <a:prstGeom prst="rect">
            <a:avLst/>
          </a:prstGeom>
        </p:spPr>
      </p:pic>
      <p:sp>
        <p:nvSpPr>
          <p:cNvPr id="4" name="Text Placeholder 3"/>
          <p:cNvSpPr>
            <a:spLocks noGrp="1"/>
          </p:cNvSpPr>
          <p:nvPr>
            <p:ph type="body" sz="half" idx="2"/>
          </p:nvPr>
        </p:nvSpPr>
        <p:spPr/>
        <p:txBody>
          <a:bodyPr/>
          <a:lstStyle/>
          <a:p>
            <a:r>
              <a:rPr lang="en-GB" dirty="0"/>
              <a:t>We have 2 workers (45 hours in total) who carry out intensive support </a:t>
            </a:r>
            <a:r>
              <a:rPr lang="en-GB"/>
              <a:t>when a young </a:t>
            </a:r>
            <a:r>
              <a:rPr lang="en-GB" dirty="0"/>
              <a:t>person is school refusing</a:t>
            </a:r>
          </a:p>
          <a:p>
            <a:r>
              <a:rPr lang="en-GB" dirty="0"/>
              <a:t>The worker will work under the direction of one of our Autism Intervention Workers to support parents/carers in implementing boundaries and routines</a:t>
            </a:r>
          </a:p>
          <a:p>
            <a:r>
              <a:rPr lang="en-GB" dirty="0"/>
              <a:t>The worker will support the young person to discuss the issues regarding their school and link with the school to create a plan to help get the young person back in to school</a:t>
            </a:r>
          </a:p>
        </p:txBody>
      </p:sp>
    </p:spTree>
    <p:extLst>
      <p:ext uri="{BB962C8B-B14F-4D97-AF65-F5344CB8AC3E}">
        <p14:creationId xmlns:p14="http://schemas.microsoft.com/office/powerpoint/2010/main" val="189802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Autism Steering Group</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 Meets three to four times per year</a:t>
            </a:r>
          </a:p>
          <a:p>
            <a:pPr>
              <a:buFont typeface="Wingdings" panose="05000000000000000000" pitchFamily="2" charset="2"/>
              <a:buChar char="v"/>
            </a:pPr>
            <a:r>
              <a:rPr lang="en-GB" dirty="0"/>
              <a:t>Representatives include: Paediatrician, Psychiatrist, EP, SALT, Myself, BSS, IS, Parent reps</a:t>
            </a:r>
          </a:p>
          <a:p>
            <a:pPr>
              <a:buFont typeface="Wingdings" panose="05000000000000000000" pitchFamily="2" charset="2"/>
              <a:buChar char="v"/>
            </a:pPr>
            <a:r>
              <a:rPr lang="en-GB" dirty="0"/>
              <a:t>The group makes decisions and oversees subgroups – Education and training, Assessment and Intervention these groups meet every eight weeks </a:t>
            </a:r>
          </a:p>
          <a:p>
            <a:pPr>
              <a:buFont typeface="Wingdings" panose="05000000000000000000" pitchFamily="2" charset="2"/>
              <a:buChar char="v"/>
            </a:pPr>
            <a:r>
              <a:rPr lang="en-GB" dirty="0"/>
              <a:t>Examples of work completed; re-designed pathway, created school training package, mapping exercise to ensure all intervention uses evidence based practice, reduced waiting times and increased quicker post-diagnostic support</a:t>
            </a:r>
          </a:p>
          <a:p>
            <a:pPr marL="0" indent="0">
              <a:buNone/>
            </a:pPr>
            <a:endParaRPr lang="en-GB" dirty="0"/>
          </a:p>
          <a:p>
            <a:endParaRPr lang="en-GB" dirty="0"/>
          </a:p>
        </p:txBody>
      </p:sp>
    </p:spTree>
    <p:extLst>
      <p:ext uri="{BB962C8B-B14F-4D97-AF65-F5344CB8AC3E}">
        <p14:creationId xmlns:p14="http://schemas.microsoft.com/office/powerpoint/2010/main" val="125665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rgbClr val="00B0F0"/>
            </a:solidFill>
          </a:ln>
        </p:spPr>
        <p:txBody>
          <a:bodyPr/>
          <a:lstStyle/>
          <a:p>
            <a:r>
              <a:rPr lang="en-GB" dirty="0"/>
              <a:t>THE AUTISM TEAM</a:t>
            </a:r>
          </a:p>
        </p:txBody>
      </p:sp>
      <p:sp>
        <p:nvSpPr>
          <p:cNvPr id="3" name="Content Placeholder 2"/>
          <p:cNvSpPr>
            <a:spLocks noGrp="1"/>
          </p:cNvSpPr>
          <p:nvPr>
            <p:ph sz="half" idx="1"/>
          </p:nvPr>
        </p:nvSpPr>
        <p:spPr/>
        <p:txBody>
          <a:bodyPr>
            <a:normAutofit fontScale="55000" lnSpcReduction="20000"/>
          </a:bodyPr>
          <a:lstStyle/>
          <a:p>
            <a:pPr>
              <a:buNone/>
            </a:pPr>
            <a:endParaRPr lang="en-GB" b="1" dirty="0"/>
          </a:p>
          <a:p>
            <a:pPr>
              <a:buNone/>
            </a:pPr>
            <a:r>
              <a:rPr lang="en-GB" sz="3000" b="1" dirty="0"/>
              <a:t>Team Manager – Cheryl Knupfer</a:t>
            </a:r>
          </a:p>
          <a:p>
            <a:pPr>
              <a:buNone/>
            </a:pPr>
            <a:r>
              <a:rPr lang="en-GB" sz="3000" b="1" dirty="0">
                <a:hlinkClick r:id="rId3"/>
              </a:rPr>
              <a:t>autismteam@stockport.gov.uk</a:t>
            </a:r>
            <a:endParaRPr lang="en-GB" sz="3000" b="1" dirty="0"/>
          </a:p>
          <a:p>
            <a:pPr>
              <a:buNone/>
            </a:pPr>
            <a:r>
              <a:rPr lang="en-GB" sz="3000" b="1" dirty="0"/>
              <a:t>0161 474 2553</a:t>
            </a:r>
          </a:p>
          <a:p>
            <a:pPr>
              <a:buNone/>
            </a:pPr>
            <a:endParaRPr lang="en-GB" sz="3000" b="1" dirty="0"/>
          </a:p>
          <a:p>
            <a:pPr>
              <a:buNone/>
            </a:pPr>
            <a:r>
              <a:rPr lang="en-GB" sz="3000" b="1" dirty="0"/>
              <a:t>Team Supervisor – Michelle Tonge</a:t>
            </a:r>
          </a:p>
          <a:p>
            <a:pPr>
              <a:buNone/>
            </a:pPr>
            <a:endParaRPr lang="en-GB" sz="3000" b="1" dirty="0"/>
          </a:p>
          <a:p>
            <a:pPr>
              <a:buNone/>
            </a:pPr>
            <a:r>
              <a:rPr lang="en-GB" sz="3000" b="1" u="sng" dirty="0"/>
              <a:t>Autism Intervention Workers:</a:t>
            </a:r>
          </a:p>
          <a:p>
            <a:pPr>
              <a:buNone/>
            </a:pPr>
            <a:endParaRPr lang="en-GB" sz="3000" b="1" dirty="0"/>
          </a:p>
          <a:p>
            <a:pPr>
              <a:buNone/>
            </a:pPr>
            <a:r>
              <a:rPr lang="en-GB" sz="3000" b="1" dirty="0"/>
              <a:t>Jenny Kemp 				Fran Arthurs</a:t>
            </a:r>
          </a:p>
          <a:p>
            <a:pPr>
              <a:buNone/>
            </a:pPr>
            <a:r>
              <a:rPr lang="en-GB" sz="3000" b="1" dirty="0"/>
              <a:t>Zoe Lamb					Roisin Gore</a:t>
            </a:r>
          </a:p>
          <a:p>
            <a:pPr>
              <a:buNone/>
            </a:pPr>
            <a:r>
              <a:rPr lang="en-GB" sz="3000" b="1" dirty="0"/>
              <a:t>Rosie Peters				Jennie Everhard</a:t>
            </a:r>
          </a:p>
          <a:p>
            <a:pPr>
              <a:buNone/>
            </a:pPr>
            <a:r>
              <a:rPr lang="en-GB" sz="3000" b="1" dirty="0"/>
              <a:t>Joanne Lynch</a:t>
            </a:r>
          </a:p>
          <a:p>
            <a:pPr>
              <a:buNone/>
            </a:pPr>
            <a:r>
              <a:rPr lang="en-GB" sz="3000" b="1" dirty="0"/>
              <a:t>Katharine Slack</a:t>
            </a:r>
          </a:p>
          <a:p>
            <a:pPr>
              <a:buNone/>
            </a:pPr>
            <a:r>
              <a:rPr lang="en-GB" sz="3000" b="1" dirty="0"/>
              <a:t>Helen Bulloch</a:t>
            </a:r>
          </a:p>
          <a:p>
            <a:pPr>
              <a:buNone/>
            </a:pPr>
            <a:r>
              <a:rPr lang="en-GB" sz="3000" b="1" dirty="0"/>
              <a:t>Rhiannan D’Ambra</a:t>
            </a:r>
          </a:p>
          <a:p>
            <a:pPr>
              <a:buNone/>
            </a:pPr>
            <a:endParaRPr lang="en-GB" sz="3000" b="1" dirty="0"/>
          </a:p>
          <a:p>
            <a:pPr>
              <a:buNone/>
            </a:pPr>
            <a:endParaRPr lang="en-GB" sz="3000" b="1" dirty="0"/>
          </a:p>
          <a:p>
            <a:pPr>
              <a:buNone/>
            </a:pPr>
            <a:endParaRPr lang="en-GB" sz="3000" b="1" dirty="0"/>
          </a:p>
          <a:p>
            <a:pPr>
              <a:buNone/>
            </a:pPr>
            <a:endParaRPr lang="en-GB" sz="3000" b="1" dirty="0"/>
          </a:p>
          <a:p>
            <a:pPr>
              <a:buNone/>
            </a:pPr>
            <a:endParaRPr lang="en-GB" dirty="0"/>
          </a:p>
          <a:p>
            <a:endParaRPr lang="en-GB" dirty="0"/>
          </a:p>
        </p:txBody>
      </p:sp>
      <p:sp>
        <p:nvSpPr>
          <p:cNvPr id="5" name="Content Placeholder 4"/>
          <p:cNvSpPr>
            <a:spLocks noGrp="1"/>
          </p:cNvSpPr>
          <p:nvPr>
            <p:ph sz="half" idx="2"/>
          </p:nvPr>
        </p:nvSpPr>
        <p:spPr>
          <a:xfrm>
            <a:off x="6413500" y="1600201"/>
            <a:ext cx="4038600" cy="1286690"/>
          </a:xfrm>
        </p:spPr>
        <p:txBody>
          <a:bodyPr>
            <a:normAutofit fontScale="55000" lnSpcReduction="20000"/>
          </a:bodyPr>
          <a:lstStyle/>
          <a:p>
            <a:pPr marL="0" indent="0">
              <a:buNone/>
            </a:pPr>
            <a:r>
              <a:rPr lang="en-GB" sz="3000" b="1" u="sng" dirty="0"/>
              <a:t>Autism Re-integration Workers:</a:t>
            </a:r>
          </a:p>
          <a:p>
            <a:endParaRPr lang="en-GB" sz="3000" b="1" dirty="0"/>
          </a:p>
          <a:p>
            <a:pPr marL="0" indent="0">
              <a:buNone/>
            </a:pPr>
            <a:r>
              <a:rPr lang="en-GB" sz="3000" b="1" dirty="0"/>
              <a:t>Honor Furey</a:t>
            </a:r>
          </a:p>
          <a:p>
            <a:pPr marL="0" indent="0">
              <a:buNone/>
            </a:pPr>
            <a:r>
              <a:rPr lang="en-GB" sz="3000" b="1" dirty="0"/>
              <a:t>Stephen Keiley</a:t>
            </a:r>
          </a:p>
          <a:p>
            <a:endParaRPr lang="en-GB" dirty="0"/>
          </a:p>
          <a:p>
            <a:pPr marL="0" indent="0">
              <a:buNone/>
            </a:pPr>
            <a:endParaRPr lang="en-GB" dirty="0"/>
          </a:p>
        </p:txBody>
      </p:sp>
      <p:sp>
        <p:nvSpPr>
          <p:cNvPr id="4" name="Rectangle 3"/>
          <p:cNvSpPr/>
          <p:nvPr/>
        </p:nvSpPr>
        <p:spPr>
          <a:xfrm>
            <a:off x="6718665" y="3291523"/>
            <a:ext cx="2946400" cy="3354765"/>
          </a:xfrm>
          <a:prstGeom prst="rect">
            <a:avLst/>
          </a:prstGeom>
        </p:spPr>
        <p:txBody>
          <a:bodyPr wrap="square">
            <a:spAutoFit/>
          </a:bodyPr>
          <a:lstStyle/>
          <a:p>
            <a:pPr>
              <a:spcAft>
                <a:spcPts val="0"/>
              </a:spcAft>
            </a:pPr>
            <a:r>
              <a:rPr lang="en-US" sz="2000" b="1" i="1" dirty="0">
                <a:solidFill>
                  <a:srgbClr val="3366FF"/>
                </a:solidFill>
                <a:ea typeface="Calibri" panose="020F0502020204030204" pitchFamily="34" charset="0"/>
              </a:rPr>
              <a:t>Head of Service</a:t>
            </a:r>
          </a:p>
          <a:p>
            <a:pPr>
              <a:spcAft>
                <a:spcPts val="0"/>
              </a:spcAft>
            </a:pPr>
            <a:r>
              <a:rPr lang="en-US" sz="2000" b="1" i="1" dirty="0">
                <a:solidFill>
                  <a:srgbClr val="3366FF"/>
                </a:solidFill>
                <a:ea typeface="Calibri" panose="020F0502020204030204" pitchFamily="34" charset="0"/>
              </a:rPr>
              <a:t>Heidi Shaw</a:t>
            </a:r>
            <a:endParaRPr lang="en-GB" sz="2000" dirty="0">
              <a:ea typeface="Calibri" panose="020F0502020204030204" pitchFamily="34" charset="0"/>
            </a:endParaRPr>
          </a:p>
          <a:p>
            <a:pPr>
              <a:spcAft>
                <a:spcPts val="0"/>
              </a:spcAft>
            </a:pPr>
            <a:r>
              <a:rPr lang="en-US" b="1" i="1" dirty="0">
                <a:ea typeface="Calibri" panose="020F0502020204030204" pitchFamily="34" charset="0"/>
              </a:rPr>
              <a:t>Principal Lead Integrated Services (Education)</a:t>
            </a:r>
            <a:endParaRPr lang="en-GB" sz="2400" dirty="0">
              <a:ea typeface="Calibri" panose="020F0502020204030204" pitchFamily="34" charset="0"/>
            </a:endParaRPr>
          </a:p>
          <a:p>
            <a:pPr>
              <a:spcAft>
                <a:spcPts val="0"/>
              </a:spcAft>
            </a:pPr>
            <a:r>
              <a:rPr lang="en-US" b="1" i="1" dirty="0">
                <a:ea typeface="Calibri" panose="020F0502020204030204" pitchFamily="34" charset="0"/>
              </a:rPr>
              <a:t>Heaton and Tame Valley Locality</a:t>
            </a:r>
            <a:endParaRPr lang="en-GB" sz="2400" dirty="0">
              <a:ea typeface="Calibri" panose="020F0502020204030204" pitchFamily="34" charset="0"/>
            </a:endParaRPr>
          </a:p>
          <a:p>
            <a:pPr>
              <a:spcAft>
                <a:spcPts val="0"/>
              </a:spcAft>
            </a:pPr>
            <a:r>
              <a:rPr lang="en-US" b="1" i="1" dirty="0">
                <a:ea typeface="Calibri" panose="020F0502020204030204" pitchFamily="34" charset="0"/>
              </a:rPr>
              <a:t>Stockport Family</a:t>
            </a:r>
            <a:endParaRPr lang="en-GB" sz="2400" dirty="0">
              <a:ea typeface="Calibri" panose="020F0502020204030204" pitchFamily="34" charset="0"/>
            </a:endParaRPr>
          </a:p>
          <a:p>
            <a:pPr>
              <a:spcAft>
                <a:spcPts val="0"/>
              </a:spcAft>
            </a:pPr>
            <a:r>
              <a:rPr lang="en-GB" sz="2800" i="1" dirty="0">
                <a:ea typeface="Calibri" panose="020F0502020204030204" pitchFamily="34" charset="0"/>
              </a:rPr>
              <a:t> </a:t>
            </a:r>
            <a:endParaRPr lang="en-GB" sz="2400" dirty="0">
              <a:ea typeface="Calibri" panose="020F0502020204030204" pitchFamily="34" charset="0"/>
            </a:endParaRPr>
          </a:p>
          <a:p>
            <a:pPr>
              <a:spcAft>
                <a:spcPts val="0"/>
              </a:spcAft>
            </a:pPr>
            <a:r>
              <a:rPr lang="en-GB" b="1" i="1" dirty="0">
                <a:ea typeface="Calibri" panose="020F0502020204030204" pitchFamily="34" charset="0"/>
              </a:rPr>
              <a:t>Boroughwide Services: </a:t>
            </a:r>
            <a:endParaRPr lang="en-GB" sz="2400" dirty="0">
              <a:ea typeface="Calibri" panose="020F0502020204030204" pitchFamily="34" charset="0"/>
            </a:endParaRPr>
          </a:p>
          <a:p>
            <a:pPr>
              <a:spcAft>
                <a:spcPts val="0"/>
              </a:spcAft>
            </a:pPr>
            <a:r>
              <a:rPr lang="en-GB" b="1" i="1" dirty="0">
                <a:ea typeface="Calibri" panose="020F0502020204030204" pitchFamily="34" charset="0"/>
              </a:rPr>
              <a:t>Mosaic and Young Peoples Education and Advice Service</a:t>
            </a:r>
            <a:endParaRPr lang="en-GB" sz="2400" dirty="0">
              <a:effectLst/>
              <a:ea typeface="Calibri" panose="020F0502020204030204" pitchFamily="34" charset="0"/>
            </a:endParaRPr>
          </a:p>
        </p:txBody>
      </p:sp>
    </p:spTree>
    <p:extLst>
      <p:ext uri="{BB962C8B-B14F-4D97-AF65-F5344CB8AC3E}">
        <p14:creationId xmlns:p14="http://schemas.microsoft.com/office/powerpoint/2010/main" val="423351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Any questions?</a:t>
            </a:r>
          </a:p>
        </p:txBody>
      </p:sp>
      <p:sp>
        <p:nvSpPr>
          <p:cNvPr id="8" name="Subtitle 7"/>
          <p:cNvSpPr>
            <a:spLocks noGrp="1"/>
          </p:cNvSpPr>
          <p:nvPr>
            <p:ph type="subTitle" idx="1"/>
          </p:nvPr>
        </p:nvSpPr>
        <p:spPr/>
        <p:txBody>
          <a:bodyPr/>
          <a:lstStyle/>
          <a:p>
            <a:r>
              <a:rPr lang="en-GB" dirty="0"/>
              <a:t>Thank you </a:t>
            </a:r>
          </a:p>
        </p:txBody>
      </p:sp>
      <p:pic>
        <p:nvPicPr>
          <p:cNvPr id="2" name="Picture 1"/>
          <p:cNvPicPr>
            <a:picLocks noChangeAspect="1"/>
          </p:cNvPicPr>
          <p:nvPr/>
        </p:nvPicPr>
        <p:blipFill>
          <a:blip r:embed="rId2"/>
          <a:stretch>
            <a:fillRect/>
          </a:stretch>
        </p:blipFill>
        <p:spPr>
          <a:xfrm>
            <a:off x="1335390" y="5203934"/>
            <a:ext cx="2148882" cy="1327495"/>
          </a:xfrm>
          <a:prstGeom prst="rect">
            <a:avLst/>
          </a:prstGeom>
        </p:spPr>
      </p:pic>
    </p:spTree>
    <p:extLst>
      <p:ext uri="{BB962C8B-B14F-4D97-AF65-F5344CB8AC3E}">
        <p14:creationId xmlns:p14="http://schemas.microsoft.com/office/powerpoint/2010/main" val="225750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9720072" cy="1499616"/>
          </a:xfrm>
        </p:spPr>
        <p:txBody>
          <a:bodyPr/>
          <a:lstStyle/>
          <a:p>
            <a:pPr algn="ctr"/>
            <a:r>
              <a:rPr lang="en-GB" dirty="0"/>
              <a:t>Referrals to the team</a:t>
            </a:r>
          </a:p>
        </p:txBody>
      </p:sp>
      <p:pic>
        <p:nvPicPr>
          <p:cNvPr id="4" name="Content Placeholder 3"/>
          <p:cNvPicPr>
            <a:picLocks noGrp="1" noChangeAspect="1"/>
          </p:cNvPicPr>
          <p:nvPr>
            <p:ph idx="1"/>
          </p:nvPr>
        </p:nvPicPr>
        <p:blipFill>
          <a:blip r:embed="rId2"/>
          <a:stretch>
            <a:fillRect/>
          </a:stretch>
        </p:blipFill>
        <p:spPr>
          <a:xfrm>
            <a:off x="2292097" y="1040864"/>
            <a:ext cx="7801950" cy="5389782"/>
          </a:xfrm>
          <a:prstGeom prst="rect">
            <a:avLst/>
          </a:prstGeom>
        </p:spPr>
      </p:pic>
    </p:spTree>
    <p:extLst>
      <p:ext uri="{BB962C8B-B14F-4D97-AF65-F5344CB8AC3E}">
        <p14:creationId xmlns:p14="http://schemas.microsoft.com/office/powerpoint/2010/main" val="200983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ADAPT</a:t>
            </a:r>
            <a:br>
              <a:rPr lang="en-GB" dirty="0"/>
            </a:br>
            <a:r>
              <a:rPr lang="en-GB" dirty="0"/>
              <a:t>(After diagnosis autism planning team)</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HYMS/ CDU send the ADOS assessment report to myself to allocate a lead for the ADAPT planning meeting from the Autism Team</a:t>
            </a:r>
          </a:p>
          <a:p>
            <a:pPr>
              <a:buFont typeface="Wingdings" panose="05000000000000000000" pitchFamily="2" charset="2"/>
              <a:buChar char="v"/>
            </a:pPr>
            <a:r>
              <a:rPr lang="en-GB" dirty="0"/>
              <a:t>The lead then contacts the school and arranges an ADAPT planning meeting in school with the SENCo and the parents to discuss the ADOS findings, the child’s strengths, difficulties, current concerns at home and school, discuss strategies and then create a plan.  The school updates an EHA to request services if required and this process then falls in to the current TAC/review process</a:t>
            </a:r>
          </a:p>
          <a:p>
            <a:pPr>
              <a:buFont typeface="Wingdings" panose="05000000000000000000" pitchFamily="2" charset="2"/>
              <a:buChar char="v"/>
            </a:pPr>
            <a:r>
              <a:rPr lang="en-GB" dirty="0"/>
              <a:t>School and parents receive an ADAPT booklet signposting them to the local offer and to services/activities and general sources if support</a:t>
            </a:r>
          </a:p>
        </p:txBody>
      </p:sp>
    </p:spTree>
    <p:extLst>
      <p:ext uri="{BB962C8B-B14F-4D97-AF65-F5344CB8AC3E}">
        <p14:creationId xmlns:p14="http://schemas.microsoft.com/office/powerpoint/2010/main" val="311171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Autism Awareness Training</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GB" sz="2000" dirty="0"/>
              <a:t>Parents are invited to the course within a month of receiving their child’s diagnosis to gain a greater understanding of Autism</a:t>
            </a:r>
          </a:p>
          <a:p>
            <a:pPr>
              <a:buFont typeface="Wingdings" panose="05000000000000000000" pitchFamily="2" charset="2"/>
              <a:buChar char="ü"/>
            </a:pPr>
            <a:r>
              <a:rPr lang="en-GB" sz="2000" dirty="0"/>
              <a:t>They gain information and strategies about how best to support their child/young person</a:t>
            </a:r>
          </a:p>
          <a:p>
            <a:pPr>
              <a:buFont typeface="Wingdings" panose="05000000000000000000" pitchFamily="2" charset="2"/>
              <a:buChar char="ü"/>
            </a:pPr>
            <a:r>
              <a:rPr lang="en-GB" sz="2000" dirty="0"/>
              <a:t>They find out about additional sources of support in Stockport</a:t>
            </a:r>
          </a:p>
          <a:p>
            <a:pPr>
              <a:buFont typeface="Wingdings" panose="05000000000000000000" pitchFamily="2" charset="2"/>
              <a:buChar char="ü"/>
            </a:pPr>
            <a:r>
              <a:rPr lang="en-GB" sz="2000" dirty="0"/>
              <a:t>If their child is displaying challenging behaviour we put them on the waiting list for our 10-week autism specific ‘Riding the rapids’ training</a:t>
            </a:r>
          </a:p>
          <a:p>
            <a:pPr>
              <a:buFont typeface="Wingdings" panose="05000000000000000000" pitchFamily="2" charset="2"/>
              <a:buChar char="ü"/>
            </a:pPr>
            <a:r>
              <a:rPr lang="en-GB" sz="2000" dirty="0"/>
              <a:t>We send out any resources that are required</a:t>
            </a:r>
          </a:p>
          <a:p>
            <a:endParaRPr lang="en-GB" dirty="0"/>
          </a:p>
        </p:txBody>
      </p:sp>
    </p:spTree>
    <p:extLst>
      <p:ext uri="{BB962C8B-B14F-4D97-AF65-F5344CB8AC3E}">
        <p14:creationId xmlns:p14="http://schemas.microsoft.com/office/powerpoint/2010/main" val="259785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Riding the rapids training course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2802" y="5075355"/>
            <a:ext cx="3385566" cy="1767832"/>
          </a:xfrm>
        </p:spPr>
      </p:pic>
      <p:sp>
        <p:nvSpPr>
          <p:cNvPr id="6" name="Rectangle 5"/>
          <p:cNvSpPr/>
          <p:nvPr/>
        </p:nvSpPr>
        <p:spPr>
          <a:xfrm>
            <a:off x="292608" y="1823734"/>
            <a:ext cx="6096000" cy="2308324"/>
          </a:xfrm>
          <a:prstGeom prst="rect">
            <a:avLst/>
          </a:prstGeom>
        </p:spPr>
        <p:txBody>
          <a:bodyPr>
            <a:spAutoFit/>
          </a:bodyPr>
          <a:lstStyle/>
          <a:p>
            <a:r>
              <a:rPr lang="en-GB" dirty="0">
                <a:solidFill>
                  <a:srgbClr val="666666"/>
                </a:solidFill>
                <a:latin typeface="Arial" panose="020B0604020202020204" pitchFamily="34" charset="0"/>
              </a:rPr>
              <a:t>The course enables parents to understand their child’s behaviour in the context of their additional needs, and apply strategies to support positive behaviours. It also helps parents to develop stress management strategies and confidence in managing their child’s behaviour. The course is collaborative, so that parents develop tools they can take with them and continue to apply once the intervention is complete.</a:t>
            </a:r>
            <a:endParaRPr lang="en-GB" dirty="0"/>
          </a:p>
        </p:txBody>
      </p:sp>
      <p:sp>
        <p:nvSpPr>
          <p:cNvPr id="7" name="Rectangle 6"/>
          <p:cNvSpPr/>
          <p:nvPr/>
        </p:nvSpPr>
        <p:spPr>
          <a:xfrm>
            <a:off x="6623304" y="1565037"/>
            <a:ext cx="4852416" cy="3693319"/>
          </a:xfrm>
          <a:prstGeom prst="rect">
            <a:avLst/>
          </a:prstGeom>
        </p:spPr>
        <p:txBody>
          <a:bodyPr wrap="square">
            <a:spAutoFit/>
          </a:bodyPr>
          <a:lstStyle/>
          <a:p>
            <a:r>
              <a:rPr lang="en-GB" dirty="0">
                <a:solidFill>
                  <a:srgbClr val="666666"/>
                </a:solidFill>
                <a:latin typeface="Arial" panose="020B0604020202020204" pitchFamily="34" charset="0"/>
              </a:rPr>
              <a:t>Riding the Rapids is a behavioural intervention based on well-researched principles of social learning theory and functional analysis. </a:t>
            </a:r>
          </a:p>
          <a:p>
            <a:r>
              <a:rPr lang="en-GB" dirty="0">
                <a:solidFill>
                  <a:srgbClr val="666666"/>
                </a:solidFill>
                <a:latin typeface="Arial" panose="020B0604020202020204" pitchFamily="34" charset="0"/>
              </a:rPr>
              <a:t>Riding the Rapids was independently evaluated as part of a Department of Education funded study:</a:t>
            </a:r>
          </a:p>
          <a:p>
            <a:r>
              <a:rPr lang="en-GB" dirty="0">
                <a:solidFill>
                  <a:srgbClr val="666666"/>
                </a:solidFill>
                <a:latin typeface="Arial" panose="020B0604020202020204" pitchFamily="34" charset="0"/>
              </a:rPr>
              <a:t>Managing Behaviour and sleep problems in disabled children: An investigation into the effectiveness and costs of parent-training interventions (2012) Beresford et al, Department for Education Research Report DFE-RR204</a:t>
            </a:r>
            <a:endParaRPr lang="en-GB" u="none" strike="noStrike" dirty="0">
              <a:solidFill>
                <a:srgbClr val="666666"/>
              </a:solidFill>
              <a:effectLst/>
              <a:latin typeface="Arial" panose="020B0604020202020204" pitchFamily="34" charset="0"/>
            </a:endParaRPr>
          </a:p>
        </p:txBody>
      </p:sp>
      <p:sp>
        <p:nvSpPr>
          <p:cNvPr id="8" name="Rectangle 7"/>
          <p:cNvSpPr/>
          <p:nvPr/>
        </p:nvSpPr>
        <p:spPr>
          <a:xfrm>
            <a:off x="292608" y="4450079"/>
            <a:ext cx="2377440" cy="2585323"/>
          </a:xfrm>
          <a:prstGeom prst="rect">
            <a:avLst/>
          </a:prstGeom>
        </p:spPr>
        <p:txBody>
          <a:bodyPr wrap="square">
            <a:spAutoFit/>
          </a:bodyPr>
          <a:lstStyle/>
          <a:p>
            <a:r>
              <a:rPr lang="en-GB" i="1" dirty="0">
                <a:latin typeface="Arial" panose="020B0604020202020204" pitchFamily="34" charset="0"/>
              </a:rPr>
              <a:t>'It’s been brilliant – so much taught in such a fun way’</a:t>
            </a:r>
            <a:br>
              <a:rPr lang="en-GB" i="1" dirty="0">
                <a:latin typeface="Arial" panose="020B0604020202020204" pitchFamily="34" charset="0"/>
              </a:rPr>
            </a:br>
            <a:r>
              <a:rPr lang="en-GB" i="1" dirty="0">
                <a:latin typeface="Arial" panose="020B0604020202020204" pitchFamily="34" charset="0"/>
              </a:rPr>
              <a:t/>
            </a:r>
            <a:br>
              <a:rPr lang="en-GB" i="1" dirty="0">
                <a:latin typeface="Arial" panose="020B0604020202020204" pitchFamily="34" charset="0"/>
              </a:rPr>
            </a:br>
            <a:r>
              <a:rPr lang="en-GB" i="1" dirty="0">
                <a:latin typeface="Arial" panose="020B0604020202020204" pitchFamily="34" charset="0"/>
              </a:rPr>
              <a:t>‘Wonderful – every session is so helpful’</a:t>
            </a:r>
            <a:br>
              <a:rPr lang="en-GB" i="1" dirty="0">
                <a:latin typeface="Arial" panose="020B0604020202020204" pitchFamily="34" charset="0"/>
              </a:rPr>
            </a:br>
            <a:r>
              <a:rPr lang="en-GB" i="1" dirty="0">
                <a:latin typeface="Arial" panose="020B0604020202020204" pitchFamily="34" charset="0"/>
              </a:rPr>
              <a:t/>
            </a:r>
            <a:br>
              <a:rPr lang="en-GB" i="1" dirty="0">
                <a:latin typeface="Arial" panose="020B0604020202020204" pitchFamily="34" charset="0"/>
              </a:rPr>
            </a:br>
            <a:r>
              <a:rPr lang="en-GB" i="1" dirty="0">
                <a:latin typeface="Arial" panose="020B0604020202020204" pitchFamily="34" charset="0"/>
              </a:rPr>
              <a:t/>
            </a:r>
            <a:br>
              <a:rPr lang="en-GB" i="1" dirty="0">
                <a:latin typeface="Arial" panose="020B0604020202020204" pitchFamily="34" charset="0"/>
              </a:rPr>
            </a:br>
            <a:endParaRPr lang="en-GB" dirty="0"/>
          </a:p>
        </p:txBody>
      </p:sp>
      <p:sp>
        <p:nvSpPr>
          <p:cNvPr id="9" name="Rectangle 8"/>
          <p:cNvSpPr/>
          <p:nvPr/>
        </p:nvSpPr>
        <p:spPr>
          <a:xfrm>
            <a:off x="2953512" y="5915011"/>
            <a:ext cx="6096000" cy="646331"/>
          </a:xfrm>
          <a:prstGeom prst="rect">
            <a:avLst/>
          </a:prstGeom>
        </p:spPr>
        <p:txBody>
          <a:bodyPr>
            <a:spAutoFit/>
          </a:bodyPr>
          <a:lstStyle/>
          <a:p>
            <a:r>
              <a:rPr lang="en-GB" i="1" dirty="0">
                <a:latin typeface="Arial" panose="020B0604020202020204" pitchFamily="34" charset="0"/>
              </a:rPr>
              <a:t>“I really enjoyed all the course, felt it has helped me to be a better mother and a more confident mother.”</a:t>
            </a:r>
            <a:endParaRPr lang="en-GB" dirty="0"/>
          </a:p>
        </p:txBody>
      </p:sp>
      <p:sp>
        <p:nvSpPr>
          <p:cNvPr id="10" name="Rectangle 9"/>
          <p:cNvSpPr/>
          <p:nvPr/>
        </p:nvSpPr>
        <p:spPr>
          <a:xfrm>
            <a:off x="2859024" y="4235478"/>
            <a:ext cx="6096000" cy="923330"/>
          </a:xfrm>
          <a:prstGeom prst="rect">
            <a:avLst/>
          </a:prstGeom>
        </p:spPr>
        <p:txBody>
          <a:bodyPr>
            <a:spAutoFit/>
          </a:bodyPr>
          <a:lstStyle/>
          <a:p>
            <a:r>
              <a:rPr lang="en-GB" i="1" dirty="0">
                <a:latin typeface="Arial" panose="020B0604020202020204" pitchFamily="34" charset="0"/>
              </a:rPr>
              <a:t>‘Have really enjoyed being in the</a:t>
            </a:r>
          </a:p>
          <a:p>
            <a:r>
              <a:rPr lang="en-GB" i="1" dirty="0">
                <a:latin typeface="Arial" panose="020B0604020202020204" pitchFamily="34" charset="0"/>
              </a:rPr>
              <a:t> group, everyone supporting each </a:t>
            </a:r>
          </a:p>
          <a:p>
            <a:r>
              <a:rPr lang="en-GB" i="1" dirty="0">
                <a:latin typeface="Arial" panose="020B0604020202020204" pitchFamily="34" charset="0"/>
              </a:rPr>
              <a:t>other, you’re not on your own’</a:t>
            </a:r>
            <a:endParaRPr lang="en-GB" dirty="0"/>
          </a:p>
        </p:txBody>
      </p:sp>
    </p:spTree>
    <p:extLst>
      <p:ext uri="{BB962C8B-B14F-4D97-AF65-F5344CB8AC3E}">
        <p14:creationId xmlns:p14="http://schemas.microsoft.com/office/powerpoint/2010/main" val="394209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Riding the rapids materials</a:t>
            </a:r>
          </a:p>
        </p:txBody>
      </p:sp>
      <p:pic>
        <p:nvPicPr>
          <p:cNvPr id="4" name="Content Placeholder 3"/>
          <p:cNvPicPr>
            <a:picLocks noGrp="1" noChangeAspect="1"/>
          </p:cNvPicPr>
          <p:nvPr>
            <p:ph idx="1"/>
          </p:nvPr>
        </p:nvPicPr>
        <p:blipFill>
          <a:blip r:embed="rId2"/>
          <a:stretch>
            <a:fillRect/>
          </a:stretch>
        </p:blipFill>
        <p:spPr>
          <a:xfrm>
            <a:off x="301705" y="2084832"/>
            <a:ext cx="1444846" cy="1604645"/>
          </a:xfrm>
          <a:prstGeom prst="rect">
            <a:avLst/>
          </a:prstGeom>
        </p:spPr>
      </p:pic>
      <p:pic>
        <p:nvPicPr>
          <p:cNvPr id="5" name="Picture 4"/>
          <p:cNvPicPr>
            <a:picLocks noChangeAspect="1"/>
          </p:cNvPicPr>
          <p:nvPr/>
        </p:nvPicPr>
        <p:blipFill>
          <a:blip r:embed="rId3"/>
          <a:stretch>
            <a:fillRect/>
          </a:stretch>
        </p:blipFill>
        <p:spPr>
          <a:xfrm>
            <a:off x="7687722" y="2252035"/>
            <a:ext cx="3390900" cy="2400300"/>
          </a:xfrm>
          <a:prstGeom prst="rect">
            <a:avLst/>
          </a:prstGeom>
        </p:spPr>
      </p:pic>
      <p:pic>
        <p:nvPicPr>
          <p:cNvPr id="6" name="Picture 5"/>
          <p:cNvPicPr>
            <a:picLocks noChangeAspect="1"/>
          </p:cNvPicPr>
          <p:nvPr/>
        </p:nvPicPr>
        <p:blipFill>
          <a:blip r:embed="rId4"/>
          <a:stretch>
            <a:fillRect/>
          </a:stretch>
        </p:blipFill>
        <p:spPr>
          <a:xfrm>
            <a:off x="9313305" y="4928129"/>
            <a:ext cx="2299907" cy="1692513"/>
          </a:xfrm>
          <a:prstGeom prst="rect">
            <a:avLst/>
          </a:prstGeom>
        </p:spPr>
      </p:pic>
      <p:pic>
        <p:nvPicPr>
          <p:cNvPr id="7" name="Picture 6"/>
          <p:cNvPicPr>
            <a:picLocks noChangeAspect="1"/>
          </p:cNvPicPr>
          <p:nvPr/>
        </p:nvPicPr>
        <p:blipFill>
          <a:blip r:embed="rId5"/>
          <a:stretch>
            <a:fillRect/>
          </a:stretch>
        </p:blipFill>
        <p:spPr>
          <a:xfrm>
            <a:off x="301705" y="4414266"/>
            <a:ext cx="2609850" cy="2247900"/>
          </a:xfrm>
          <a:prstGeom prst="rect">
            <a:avLst/>
          </a:prstGeom>
        </p:spPr>
      </p:pic>
      <p:pic>
        <p:nvPicPr>
          <p:cNvPr id="8" name="Picture 7"/>
          <p:cNvPicPr>
            <a:picLocks noChangeAspect="1"/>
          </p:cNvPicPr>
          <p:nvPr/>
        </p:nvPicPr>
        <p:blipFill>
          <a:blip r:embed="rId6"/>
          <a:stretch>
            <a:fillRect/>
          </a:stretch>
        </p:blipFill>
        <p:spPr>
          <a:xfrm>
            <a:off x="9029747" y="143955"/>
            <a:ext cx="2867025" cy="1828800"/>
          </a:xfrm>
          <a:prstGeom prst="rect">
            <a:avLst/>
          </a:prstGeom>
        </p:spPr>
      </p:pic>
      <p:pic>
        <p:nvPicPr>
          <p:cNvPr id="9" name="Picture 8"/>
          <p:cNvPicPr>
            <a:picLocks noChangeAspect="1"/>
          </p:cNvPicPr>
          <p:nvPr/>
        </p:nvPicPr>
        <p:blipFill>
          <a:blip r:embed="rId7"/>
          <a:stretch>
            <a:fillRect/>
          </a:stretch>
        </p:blipFill>
        <p:spPr>
          <a:xfrm>
            <a:off x="4149470" y="3913632"/>
            <a:ext cx="3457219" cy="2598419"/>
          </a:xfrm>
          <a:prstGeom prst="rect">
            <a:avLst/>
          </a:prstGeom>
        </p:spPr>
      </p:pic>
      <p:pic>
        <p:nvPicPr>
          <p:cNvPr id="10" name="Picture 9"/>
          <p:cNvPicPr>
            <a:picLocks noChangeAspect="1"/>
          </p:cNvPicPr>
          <p:nvPr/>
        </p:nvPicPr>
        <p:blipFill>
          <a:blip r:embed="rId8"/>
          <a:stretch>
            <a:fillRect/>
          </a:stretch>
        </p:blipFill>
        <p:spPr>
          <a:xfrm>
            <a:off x="3513201" y="1813561"/>
            <a:ext cx="3409950" cy="1104900"/>
          </a:xfrm>
          <a:prstGeom prst="rect">
            <a:avLst/>
          </a:prstGeom>
        </p:spPr>
      </p:pic>
    </p:spTree>
    <p:extLst>
      <p:ext uri="{BB962C8B-B14F-4D97-AF65-F5344CB8AC3E}">
        <p14:creationId xmlns:p14="http://schemas.microsoft.com/office/powerpoint/2010/main" val="26468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Additional team roles</a:t>
            </a:r>
          </a:p>
        </p:txBody>
      </p:sp>
      <p:sp>
        <p:nvSpPr>
          <p:cNvPr id="3" name="Content Placeholder 2"/>
          <p:cNvSpPr>
            <a:spLocks noGrp="1"/>
          </p:cNvSpPr>
          <p:nvPr>
            <p:ph idx="1"/>
          </p:nvPr>
        </p:nvSpPr>
        <p:spPr/>
        <p:txBody>
          <a:bodyPr/>
          <a:lstStyle/>
          <a:p>
            <a:r>
              <a:rPr lang="en-GB" dirty="0"/>
              <a:t>Lead practitioner			Training for parents  - Limited diet/ Coping</a:t>
            </a:r>
          </a:p>
          <a:p>
            <a:r>
              <a:rPr lang="en-GB" dirty="0"/>
              <a:t>Chair TAC meetings			Family contracts – boundaries/routines</a:t>
            </a:r>
          </a:p>
          <a:p>
            <a:r>
              <a:rPr lang="en-GB" dirty="0"/>
              <a:t>Train staff</a:t>
            </a:r>
          </a:p>
          <a:p>
            <a:r>
              <a:rPr lang="en-GB" dirty="0"/>
              <a:t>1-1 work with young person </a:t>
            </a:r>
          </a:p>
          <a:p>
            <a:r>
              <a:rPr lang="en-GB" dirty="0"/>
              <a:t>Train/support other staff/teams</a:t>
            </a:r>
          </a:p>
          <a:p>
            <a:r>
              <a:rPr lang="en-GB" dirty="0"/>
              <a:t>ADOS trained – 4 x staff</a:t>
            </a:r>
          </a:p>
          <a:p>
            <a:r>
              <a:rPr lang="en-GB" dirty="0"/>
              <a:t>Secondary school link worker role</a:t>
            </a:r>
          </a:p>
          <a:p>
            <a:r>
              <a:rPr lang="en-GB" dirty="0"/>
              <a:t>Family support</a:t>
            </a:r>
          </a:p>
          <a:p>
            <a:endParaRPr lang="en-GB" dirty="0"/>
          </a:p>
        </p:txBody>
      </p:sp>
    </p:spTree>
    <p:extLst>
      <p:ext uri="{BB962C8B-B14F-4D97-AF65-F5344CB8AC3E}">
        <p14:creationId xmlns:p14="http://schemas.microsoft.com/office/powerpoint/2010/main" val="423906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Secondary school link worker role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a:t>We carried out a pilot project in Stockport school in the Summer term of 2017.  We assigned a designated Autism Intervention worker to be based in the school for one full day per week.</a:t>
            </a:r>
          </a:p>
          <a:p>
            <a:pPr>
              <a:buFont typeface="Arial" panose="020B0604020202020204" pitchFamily="34" charset="0"/>
              <a:buChar char="•"/>
            </a:pPr>
            <a:r>
              <a:rPr lang="en-GB" dirty="0"/>
              <a:t>Identified each young person with a diagnosis and create a one-page profile for them, cascaded this information to staff (online register to ensure all staff are familiar of their needs, triggers and strategies.</a:t>
            </a:r>
          </a:p>
          <a:p>
            <a:pPr>
              <a:buFont typeface="Arial" panose="020B0604020202020204" pitchFamily="34" charset="0"/>
              <a:buChar char="•"/>
            </a:pPr>
            <a:r>
              <a:rPr lang="en-GB" dirty="0"/>
              <a:t>Their role was to train staff, run small group sessions with young people, 1-1 work to develop coping strategies and resilience, run a transition group and support staff, attend reviews and run ADAPT meetings.</a:t>
            </a:r>
          </a:p>
          <a:p>
            <a:pPr>
              <a:buFont typeface="Arial" panose="020B0604020202020204" pitchFamily="34" charset="0"/>
              <a:buChar char="•"/>
            </a:pPr>
            <a:r>
              <a:rPr lang="en-GB" dirty="0"/>
              <a:t>Adapt the environment  - lunch clubs, quiet area etc.</a:t>
            </a:r>
          </a:p>
          <a:p>
            <a:pPr marL="0" indent="0">
              <a:buNone/>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205220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out of school link worker role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Assigned a worker for every secondary school in Stockport</a:t>
            </a:r>
          </a:p>
          <a:p>
            <a:pPr>
              <a:buFont typeface="Arial" panose="020B0604020202020204" pitchFamily="34" charset="0"/>
              <a:buChar char="•"/>
            </a:pPr>
            <a:r>
              <a:rPr lang="en-GB" dirty="0"/>
              <a:t>Formed key relationships with staff</a:t>
            </a:r>
          </a:p>
          <a:p>
            <a:pPr>
              <a:buFont typeface="Arial" panose="020B0604020202020204" pitchFamily="34" charset="0"/>
              <a:buChar char="•"/>
            </a:pPr>
            <a:r>
              <a:rPr lang="en-GB" dirty="0"/>
              <a:t>Keep updated about young people</a:t>
            </a:r>
          </a:p>
          <a:p>
            <a:pPr>
              <a:buFont typeface="Arial" panose="020B0604020202020204" pitchFamily="34" charset="0"/>
              <a:buChar char="•"/>
            </a:pPr>
            <a:r>
              <a:rPr lang="en-GB" dirty="0"/>
              <a:t>Able to deliver crisis intervention</a:t>
            </a:r>
          </a:p>
          <a:p>
            <a:pPr>
              <a:buFont typeface="Arial" panose="020B0604020202020204" pitchFamily="34" charset="0"/>
              <a:buChar char="•"/>
            </a:pPr>
            <a:r>
              <a:rPr lang="en-GB" dirty="0"/>
              <a:t>Developed a traffic light system</a:t>
            </a:r>
          </a:p>
          <a:p>
            <a:pPr marL="0" indent="0">
              <a:buNone/>
            </a:pPr>
            <a:r>
              <a:rPr lang="en-GB" dirty="0"/>
              <a:t>re level of intervention required</a:t>
            </a:r>
          </a:p>
          <a:p>
            <a:pPr>
              <a:buFont typeface="Arial" panose="020B0604020202020204" pitchFamily="34" charset="0"/>
              <a:buChar char="•"/>
            </a:pPr>
            <a:r>
              <a:rPr lang="en-GB" dirty="0"/>
              <a:t>Fantastic feedback</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556609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248</TotalTime>
  <Words>854</Words>
  <Application>Microsoft Office PowerPoint</Application>
  <PresentationFormat>Custom</PresentationFormat>
  <Paragraphs>101</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Integral</vt:lpstr>
      <vt:lpstr>Office Theme</vt:lpstr>
      <vt:lpstr>Stockport Autism Team</vt:lpstr>
      <vt:lpstr>Referrals to the team</vt:lpstr>
      <vt:lpstr>ADAPT (After diagnosis autism planning team)</vt:lpstr>
      <vt:lpstr>Autism Awareness Training</vt:lpstr>
      <vt:lpstr>Riding the rapids training course</vt:lpstr>
      <vt:lpstr>Riding the rapids materials</vt:lpstr>
      <vt:lpstr>Additional team roles</vt:lpstr>
      <vt:lpstr>Secondary school link worker role</vt:lpstr>
      <vt:lpstr>Role out of school link worker role</vt:lpstr>
      <vt:lpstr>Transition support from primary school to secondary school</vt:lpstr>
      <vt:lpstr>Autism Re-Integration Workers</vt:lpstr>
      <vt:lpstr>Autism Steering Group</vt:lpstr>
      <vt:lpstr>THE AUTISM TEAM</vt:lpstr>
      <vt:lpstr>Any questions?</vt:lpstr>
    </vt:vector>
  </TitlesOfParts>
  <Company>Stockport Metropolitan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Stockport’s Autism pathway</dc:title>
  <dc:creator>Cheryl Knupfer</dc:creator>
  <cp:lastModifiedBy>Mrs Williams</cp:lastModifiedBy>
  <cp:revision>44</cp:revision>
  <cp:lastPrinted>2019-06-17T08:37:07Z</cp:lastPrinted>
  <dcterms:created xsi:type="dcterms:W3CDTF">2017-09-24T17:39:56Z</dcterms:created>
  <dcterms:modified xsi:type="dcterms:W3CDTF">2021-02-02T13:25:32Z</dcterms:modified>
</cp:coreProperties>
</file>